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2" r:id="rId3"/>
    <p:sldId id="265" r:id="rId4"/>
    <p:sldId id="266" r:id="rId5"/>
    <p:sldId id="267" r:id="rId6"/>
    <p:sldId id="268" r:id="rId7"/>
    <p:sldId id="269" r:id="rId8"/>
    <p:sldId id="270" r:id="rId9"/>
    <p:sldId id="260" r:id="rId10"/>
    <p:sldId id="278" r:id="rId11"/>
    <p:sldId id="277" r:id="rId12"/>
    <p:sldId id="276" r:id="rId13"/>
    <p:sldId id="258" r:id="rId14"/>
    <p:sldId id="259" r:id="rId15"/>
    <p:sldId id="261" r:id="rId16"/>
    <p:sldId id="262" r:id="rId17"/>
    <p:sldId id="271" r:id="rId18"/>
    <p:sldId id="263" r:id="rId19"/>
    <p:sldId id="264" r:id="rId20"/>
    <p:sldId id="275" r:id="rId21"/>
    <p:sldId id="274" r:id="rId22"/>
    <p:sldId id="273" r:id="rId2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C85943-F0C0-4F6E-A8D3-68CEFE9A8C4A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26C13B-BD21-4B80-938C-32EFDDB696FF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FCDE75C-B71D-40C1-B819-91C9FA9D7E53}" type="datetime1">
              <a:rPr lang="zh-CN" altLang="en-US" smtClean="0"/>
              <a:t>2022/10/11</a:t>
            </a:fld>
            <a:endParaRPr lang="en-US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69617-53A9-406A-817D-C94A5C246153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745DA5-4C9D-4D4A-AB08-30D0EBD192B1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913"/>
          </a:xfrm>
        </p:spPr>
        <p:txBody>
          <a:bodyPr rtlCol="0">
            <a:normAutofit/>
          </a:bodyPr>
          <a:lstStyle>
            <a:lvl1pPr algn="ctr">
              <a:defRPr sz="3200" b="1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491449"/>
            <a:ext cx="10058400" cy="4461295"/>
          </a:xfrm>
        </p:spPr>
        <p:txBody>
          <a:bodyPr rtlCol="0"/>
          <a:lstStyle>
            <a:lvl1pPr>
              <a:defRPr sz="2400" b="1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>
              <a:defRPr sz="2000" b="1"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>
              <a:defRPr sz="2000" b="1"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>
              <a:defRPr sz="2000" b="1"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>
              <a:defRPr sz="2000" b="1"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</a:lstStyle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  <a:p>
            <a:pPr lvl="2" rtl="0"/>
            <a:r>
              <a:rPr lang="zh-CN" altLang="en-US" dirty="0"/>
              <a:t>三级</a:t>
            </a:r>
          </a:p>
          <a:p>
            <a:pPr lvl="3" rtl="0"/>
            <a:r>
              <a:rPr lang="zh-CN" altLang="en-US" dirty="0"/>
              <a:t>四级</a:t>
            </a:r>
          </a:p>
          <a:p>
            <a:pPr lvl="4" rtl="0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57809-0EA1-4261-AE7A-8956509DBB23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5400" b="1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367814"/>
            <a:ext cx="8939784" cy="771448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6061C7C-6751-4636-8DE1-8458C05064A7}" type="datetime1">
              <a:rPr lang="zh-CN" altLang="en-US" smtClean="0"/>
              <a:t>2022/10/11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1DAD-13E2-42E6-B9D8-ACD801D84229}" type="datetime1">
              <a:rPr lang="zh-CN" altLang="en-US" smtClean="0"/>
              <a:t>2022/10/11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E49154-3FC3-4E99-B1C7-806A1BE810AD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E3F6B1-AB2C-4FE9-9465-A12169B9FE93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4E604B-F6EE-4DE3-9F26-10AAFE4A8162}" type="datetime1">
              <a:rPr lang="zh-CN" altLang="en-US" smtClean="0"/>
              <a:t>2022/10/11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1FDE3E57-7890-4A1C-9346-1B43487A6F43}" type="datetime1">
              <a:rPr lang="zh-CN" altLang="en-US" smtClean="0"/>
              <a:t>2022/10/11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197156-3C99-457F-8943-2278A8613E02}" type="datetime1">
              <a:rPr lang="zh-CN" altLang="en-US" smtClean="0"/>
              <a:t>2022/10/11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00D77E9-5805-4003-AF46-590DFDEAE27A}" type="datetime1">
              <a:rPr lang="zh-CN" altLang="en-US" smtClean="0"/>
              <a:t>2022/10/11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长方形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长方形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4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分治法</a:t>
            </a:r>
            <a:br>
              <a:rPr lang="en-US" altLang="zh-CN" sz="4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en-US" sz="44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活学活用</a:t>
            </a:r>
            <a:endParaRPr lang="zh-cn" sz="44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北邮</a:t>
            </a:r>
            <a:r>
              <a:rPr lang="en-US" altLang="zh-CN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•</a:t>
            </a:r>
            <a:r>
              <a:rPr lang="zh-CN" altLang="en-US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计算机学院</a:t>
            </a:r>
            <a:r>
              <a:rPr lang="en-US" altLang="zh-CN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•</a:t>
            </a:r>
            <a:r>
              <a:rPr lang="zh-CN" altLang="en-US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王晓茹</a:t>
            </a:r>
            <a:endParaRPr lang="zh-cn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74DC7D-5EEF-4A2B-A8C3-0C73A304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4" y="315251"/>
            <a:ext cx="4658946" cy="62274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51E5B9-00E7-404E-BC9B-09A77495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40" y="2059849"/>
            <a:ext cx="6710763" cy="27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3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A3462D-BEE5-4DCB-B1AD-4F176F86AFF1}"/>
              </a:ext>
            </a:extLst>
          </p:cNvPr>
          <p:cNvGrpSpPr/>
          <p:nvPr/>
        </p:nvGrpSpPr>
        <p:grpSpPr>
          <a:xfrm>
            <a:off x="2663995" y="491494"/>
            <a:ext cx="7334444" cy="1022513"/>
            <a:chOff x="445451" y="476503"/>
            <a:chExt cx="10536120" cy="16330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3414A3A-210A-4E92-AC20-66247FF2C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451" y="476503"/>
              <a:ext cx="6144482" cy="83831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345EF6-C06B-4AD4-A360-A715FB4DC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943" y="490091"/>
              <a:ext cx="4039164" cy="83831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83FB5B-F50C-4D15-9E14-8802EC7F6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451" y="1328408"/>
              <a:ext cx="4391638" cy="78115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099E29A-229B-4A2E-9FD5-9F794C50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7089" y="1366828"/>
              <a:ext cx="6144482" cy="724001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3684C6C-027B-4E0B-95EE-35B7F026B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74" y="1578084"/>
            <a:ext cx="3695003" cy="47884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51605D-B7C7-4A1A-AB1A-75A5328F6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341" y="1546571"/>
            <a:ext cx="3697350" cy="47884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4419C9-9626-463F-A43E-8999C7B43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855" y="5375004"/>
            <a:ext cx="3295336" cy="8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8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0CE2B7-84EA-4343-A07D-DC706E74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309820"/>
            <a:ext cx="5980494" cy="62383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F18AAB-38F9-4C6E-8E5D-BBEE6776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94" y="2473377"/>
            <a:ext cx="5089801" cy="14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E21E-EE89-4B09-9F14-C519F5E4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在一个无序数组里有</a:t>
            </a:r>
            <a:r>
              <a:rPr lang="en-US" altLang="zh-CN" sz="3600" dirty="0"/>
              <a:t>99</a:t>
            </a:r>
            <a:r>
              <a:rPr lang="zh-CN" altLang="en-US" sz="3600" dirty="0"/>
              <a:t>个不重复的正整数，范围是</a:t>
            </a:r>
            <a:r>
              <a:rPr lang="en-US" altLang="zh-CN" sz="3600" dirty="0"/>
              <a:t>1~100</a:t>
            </a:r>
            <a:r>
              <a:rPr lang="zh-CN" altLang="en-US" sz="3600" dirty="0"/>
              <a:t>，唯独缺少</a:t>
            </a:r>
            <a:r>
              <a:rPr lang="en-US" altLang="zh-CN" sz="3600" dirty="0"/>
              <a:t>1</a:t>
            </a:r>
            <a:r>
              <a:rPr lang="zh-CN" altLang="en-US" sz="3600" dirty="0"/>
              <a:t>个数，这个数在</a:t>
            </a:r>
            <a:r>
              <a:rPr lang="en-US" altLang="zh-CN" sz="3600" dirty="0"/>
              <a:t>1~100</a:t>
            </a:r>
            <a:r>
              <a:rPr lang="zh-CN" altLang="en-US" sz="3600" dirty="0"/>
              <a:t>之间的整数。</a:t>
            </a:r>
            <a:br>
              <a:rPr lang="en-US" altLang="zh-CN" sz="3600" dirty="0"/>
            </a:br>
            <a:r>
              <a:rPr lang="zh-CN" altLang="en-US" sz="3600" dirty="0"/>
              <a:t>如何找出这个缺失的整数？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AFD365-EEED-436F-854E-FBF18A26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6" y="4682060"/>
            <a:ext cx="8939784" cy="457202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烧脑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：寻找缺失的整数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B6A5C-8B3A-47F4-8475-35A31120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2022/10/12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7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8BA61-6C3F-4ADC-8C29-D53C4902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61C7C-6751-4636-8DE1-8458C05064A7}" type="datetime1">
              <a:rPr lang="en-US" altLang="zh-CN" smtClean="0"/>
              <a:t>10/12/2022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937A9F-FF72-4A8D-A7D2-F0BA2E4D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4" y="399628"/>
            <a:ext cx="6656339" cy="232606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70D057C-A762-4EB9-84C7-1EBF97362715}"/>
              </a:ext>
            </a:extLst>
          </p:cNvPr>
          <p:cNvGrpSpPr/>
          <p:nvPr/>
        </p:nvGrpSpPr>
        <p:grpSpPr>
          <a:xfrm>
            <a:off x="1407459" y="2756643"/>
            <a:ext cx="7109012" cy="1866569"/>
            <a:chOff x="1709125" y="2919918"/>
            <a:chExt cx="8773749" cy="221010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FED58E3-B2B6-48B5-B077-DD145869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125" y="2919918"/>
              <a:ext cx="8773749" cy="141942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B0AE2A1-55FE-486F-A194-DED6A35D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125" y="4339341"/>
              <a:ext cx="8767135" cy="790685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A8E46BB-8F18-4CA9-B784-9137A6A45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76" y="4623213"/>
            <a:ext cx="8046138" cy="18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6561839-3746-4F63-9D22-C82F0FA8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6108" y="4243269"/>
            <a:ext cx="8939784" cy="77144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烧脑</a:t>
            </a: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r>
              <a:rPr lang="zh-CN" altLang="en-US" sz="2800" dirty="0">
                <a:solidFill>
                  <a:srgbClr val="FF0000"/>
                </a:solidFill>
              </a:rPr>
              <a:t>：把上题扩展一下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64110-E492-4A0D-8ECA-51896F8A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2022/10/12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14E460-8B88-42B2-ADDB-312AF067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9" y="2815490"/>
            <a:ext cx="9228918" cy="8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5A8499-ED3A-4CB1-A037-381251CA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79" y="372820"/>
            <a:ext cx="7993766" cy="61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6561839-3746-4F63-9D22-C82F0FA8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6108" y="4243269"/>
            <a:ext cx="8939784" cy="77144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烧脑</a:t>
            </a:r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r>
              <a:rPr lang="zh-CN" altLang="en-US" sz="2800" dirty="0">
                <a:solidFill>
                  <a:srgbClr val="FF0000"/>
                </a:solidFill>
              </a:rPr>
              <a:t>：把上题再扩展一下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64110-E492-4A0D-8ECA-51896F8A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2022/10/12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04B464-68DD-4276-9B7D-F75CD069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2614731"/>
            <a:ext cx="8507012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6F32FB-65F6-4428-9AE4-D5B8751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" y="403295"/>
            <a:ext cx="8487960" cy="16766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4B89C5-AF9A-4C95-AC98-38DFE3A3A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05" y="2148804"/>
            <a:ext cx="8507012" cy="3172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133BC4-9FA2-42EF-B347-5CAD3FFD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705" y="5321072"/>
            <a:ext cx="850701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9174712-5BE9-414B-B0BD-BF014D1A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410070"/>
            <a:ext cx="7065345" cy="40834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328914-5D2A-497B-8FAA-823A8A1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580018"/>
            <a:ext cx="7683910" cy="18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0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CFF463-4617-46B6-8769-2BB4E756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给定两个升序数组，如何找出这两个数组归并后的新升序数组的中位数？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8613C59-D87B-40C0-B7FC-29E0D3F4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6" y="4682060"/>
            <a:ext cx="8939784" cy="77144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烧脑问题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：如何求两个数组的中位数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6E00BF-24D3-430B-8CC5-1D407A94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2022/10/11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B3878-4DE0-4558-AEB2-3C5FDD14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095870"/>
            <a:ext cx="8933688" cy="2406895"/>
          </a:xfrm>
        </p:spPr>
        <p:txBody>
          <a:bodyPr>
            <a:noAutofit/>
          </a:bodyPr>
          <a:lstStyle/>
          <a:p>
            <a:pPr algn="just"/>
            <a:r>
              <a:rPr lang="zh-CN" altLang="en-US" sz="2400" dirty="0"/>
              <a:t>在某个农场里，农场主饲养了很多动物。某天，农场主的女儿拿着一个塑料动物（塑料小黄鸭）问农场主：“爸爸，这是什么动物？”农场主没有直接回答，而是提示他的女儿：“农场里有鸡、鸭、鹅、鸟、牛、马、羊、狗、猫，每种动物都有</a:t>
            </a:r>
            <a:r>
              <a:rPr lang="en-US" altLang="zh-CN" sz="2400" dirty="0"/>
              <a:t>10</a:t>
            </a:r>
            <a:r>
              <a:rPr lang="zh-CN" altLang="en-US" sz="2400" dirty="0"/>
              <a:t>只左右，你能根据这些动物确定你手里的塑料动物是什么吗？”</a:t>
            </a:r>
            <a:br>
              <a:rPr lang="zh-CN" altLang="en-US" sz="2400" dirty="0"/>
            </a:br>
            <a:r>
              <a:rPr lang="zh-CN" altLang="en-US" sz="2400" dirty="0"/>
              <a:t>请根据以上对话，编写一个算法，帮助农场主的小女儿确定拿着的塑料动物是小黄鸭吗？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47182E-4B43-4186-A0EE-25CCBB2F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508" y="4682060"/>
            <a:ext cx="8939784" cy="77144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烧脑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： 神奇的</a:t>
            </a:r>
            <a:r>
              <a:rPr lang="en-US" altLang="zh-CN" dirty="0">
                <a:solidFill>
                  <a:srgbClr val="FF0000"/>
                </a:solidFill>
              </a:rPr>
              <a:t>KNN</a:t>
            </a:r>
            <a:r>
              <a:rPr lang="zh-CN" altLang="en-US" dirty="0">
                <a:solidFill>
                  <a:srgbClr val="FF0000"/>
                </a:solidFill>
              </a:rPr>
              <a:t>分类算法</a:t>
            </a:r>
          </a:p>
        </p:txBody>
      </p:sp>
    </p:spTree>
    <p:extLst>
      <p:ext uri="{BB962C8B-B14F-4D97-AF65-F5344CB8AC3E}">
        <p14:creationId xmlns:p14="http://schemas.microsoft.com/office/powerpoint/2010/main" val="315584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6C1B0F-5F5D-4522-83A2-89F067336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6978" y="396642"/>
            <a:ext cx="8540750" cy="96678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Nearest Neighbor Classifiers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1CB25D4-3439-47BA-A010-322321F48316}"/>
              </a:ext>
            </a:extLst>
          </p:cNvPr>
          <p:cNvSpPr txBox="1">
            <a:spLocks noChangeArrowheads="1"/>
          </p:cNvSpPr>
          <p:nvPr/>
        </p:nvSpPr>
        <p:spPr>
          <a:xfrm>
            <a:off x="2120153" y="1322947"/>
            <a:ext cx="8153400" cy="4498975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b="1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b="1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b="1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b="1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b="1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Hannotate SC Regular" charset="-122"/>
              </a:rPr>
              <a:t>Basic idea:</a:t>
            </a:r>
          </a:p>
          <a:p>
            <a:pPr lvl="1"/>
            <a:r>
              <a:rPr lang="en-US" altLang="zh-CN">
                <a:latin typeface="HanziPen SC Regular" charset="-122"/>
                <a:ea typeface="MS PGothic" panose="020B0600070205080204" pitchFamily="34" charset="-128"/>
              </a:rPr>
              <a:t>If it walks like a duck, quacks like a duck, then it</a:t>
            </a:r>
            <a:r>
              <a:rPr lang="ja-JP" altLang="en-US">
                <a:latin typeface="Arial" panose="020B0604020202020204" pitchFamily="34" charset="0"/>
                <a:ea typeface="MS PGothic" panose="020B0600070205080204" pitchFamily="34" charset="-128"/>
              </a:rPr>
              <a:t>’</a:t>
            </a:r>
            <a:r>
              <a:rPr lang="en-US" altLang="ja-JP">
                <a:latin typeface="HanziPen SC Regular" charset="-122"/>
                <a:ea typeface="MS PGothic" panose="020B0600070205080204" pitchFamily="34" charset="-128"/>
              </a:rPr>
              <a:t>s probably a duck</a:t>
            </a:r>
            <a:endParaRPr lang="en-US" altLang="zh-CN" dirty="0">
              <a:latin typeface="HanziPen SC Regular" charset="-122"/>
              <a:ea typeface="MS PGothic" panose="020B0600070205080204" pitchFamily="34" charset="-128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5271BC4-0365-4060-8CC2-86F11164D9DC}"/>
              </a:ext>
            </a:extLst>
          </p:cNvPr>
          <p:cNvGrpSpPr>
            <a:grpSpLocks/>
          </p:cNvGrpSpPr>
          <p:nvPr/>
        </p:nvGrpSpPr>
        <p:grpSpPr bwMode="auto">
          <a:xfrm>
            <a:off x="2043953" y="3115235"/>
            <a:ext cx="8229600" cy="3429000"/>
            <a:chOff x="192" y="1776"/>
            <a:chExt cx="5184" cy="2160"/>
          </a:xfrm>
        </p:grpSpPr>
        <p:pic>
          <p:nvPicPr>
            <p:cNvPr id="5" name="Picture 5" descr="j0345807">
              <a:extLst>
                <a:ext uri="{FF2B5EF4-FFF2-40B4-BE49-F238E27FC236}">
                  <a16:creationId xmlns:a16="http://schemas.microsoft.com/office/drawing/2014/main" id="{D1FD0136-D037-4524-A817-8BB7152F8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0"/>
              <a:ext cx="528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" name="Picture 6" descr="j0239589">
              <a:extLst>
                <a:ext uri="{FF2B5EF4-FFF2-40B4-BE49-F238E27FC236}">
                  <a16:creationId xmlns:a16="http://schemas.microsoft.com/office/drawing/2014/main" id="{FC43FB9C-8452-4D29-94B4-0F7DA7428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2640"/>
              <a:ext cx="720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7" descr="j0350383">
              <a:extLst>
                <a:ext uri="{FF2B5EF4-FFF2-40B4-BE49-F238E27FC236}">
                  <a16:creationId xmlns:a16="http://schemas.microsoft.com/office/drawing/2014/main" id="{79C9DE0F-0B52-4B5F-AD2E-8DFCDC261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68"/>
              <a:ext cx="44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" name="Picture 8" descr="j0330631">
              <a:extLst>
                <a:ext uri="{FF2B5EF4-FFF2-40B4-BE49-F238E27FC236}">
                  <a16:creationId xmlns:a16="http://schemas.microsoft.com/office/drawing/2014/main" id="{A29D6D6C-817A-466A-8D3B-BFC2EAAA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976"/>
              <a:ext cx="373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9" descr="j0350389">
              <a:extLst>
                <a:ext uri="{FF2B5EF4-FFF2-40B4-BE49-F238E27FC236}">
                  <a16:creationId xmlns:a16="http://schemas.microsoft.com/office/drawing/2014/main" id="{0A694AFA-4C1C-477B-936C-88803FFA0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3168"/>
              <a:ext cx="624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 descr="j0350356">
              <a:extLst>
                <a:ext uri="{FF2B5EF4-FFF2-40B4-BE49-F238E27FC236}">
                  <a16:creationId xmlns:a16="http://schemas.microsoft.com/office/drawing/2014/main" id="{3923BC62-20F7-4262-B720-BD53C07F8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2448"/>
              <a:ext cx="720" cy="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4997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E9576D68-4E07-405B-AAFA-26373E69F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2544" cy="216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DABBFCD9-44A9-47CA-8BA3-B92D578D8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312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Training Records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445CDA56-D287-4058-9762-A00DA9153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064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Test Record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8959921-52C6-408F-97BA-CF1C15FA6C6E}"/>
              </a:ext>
            </a:extLst>
          </p:cNvPr>
          <p:cNvGrpSpPr>
            <a:grpSpLocks/>
          </p:cNvGrpSpPr>
          <p:nvPr/>
        </p:nvGrpSpPr>
        <p:grpSpPr bwMode="auto">
          <a:xfrm>
            <a:off x="4406153" y="3343835"/>
            <a:ext cx="4572000" cy="2286000"/>
            <a:chOff x="1680" y="1920"/>
            <a:chExt cx="2880" cy="1440"/>
          </a:xfrm>
        </p:grpSpPr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9D7D4DA1-1387-462D-B865-9C6407E65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920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Compute Distance</a:t>
              </a:r>
            </a:p>
          </p:txBody>
        </p: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89BD95DB-FADB-454C-8143-CA8F807E6A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56"/>
              <a:ext cx="2880" cy="1104"/>
              <a:chOff x="1680" y="2256"/>
              <a:chExt cx="2880" cy="1104"/>
            </a:xfrm>
          </p:grpSpPr>
          <p:sp>
            <p:nvSpPr>
              <p:cNvPr id="17" name="Line 17">
                <a:extLst>
                  <a:ext uri="{FF2B5EF4-FFF2-40B4-BE49-F238E27FC236}">
                    <a16:creationId xmlns:a16="http://schemas.microsoft.com/office/drawing/2014/main" id="{91CF0B82-82C7-42E5-8CC0-556E67FA3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256"/>
                <a:ext cx="1680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" name="Line 18">
                <a:extLst>
                  <a:ext uri="{FF2B5EF4-FFF2-40B4-BE49-F238E27FC236}">
                    <a16:creationId xmlns:a16="http://schemas.microsoft.com/office/drawing/2014/main" id="{DF58188C-BF4E-4EA8-BD43-BB34CA9E8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" name="Line 19">
                <a:extLst>
                  <a:ext uri="{FF2B5EF4-FFF2-40B4-BE49-F238E27FC236}">
                    <a16:creationId xmlns:a16="http://schemas.microsoft.com/office/drawing/2014/main" id="{DD26EFC9-8E8C-4660-A806-F8C40EFAC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ABC2DF8C-F2A9-4A4C-943E-277425C03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2832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6A02D2FB-B89A-44C9-9C8A-DCF8680B7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2544" cy="52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0A67200-D41D-4692-B07B-60B993F57044}"/>
              </a:ext>
            </a:extLst>
          </p:cNvPr>
          <p:cNvGrpSpPr>
            <a:grpSpLocks/>
          </p:cNvGrpSpPr>
          <p:nvPr/>
        </p:nvGrpSpPr>
        <p:grpSpPr bwMode="auto">
          <a:xfrm>
            <a:off x="5777753" y="4867835"/>
            <a:ext cx="3352800" cy="1327150"/>
            <a:chOff x="2544" y="2880"/>
            <a:chExt cx="2112" cy="836"/>
          </a:xfrm>
        </p:grpSpPr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4D97F53E-30AE-427A-80F6-B95912EF2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312"/>
              <a:ext cx="13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/>
                <a:t>Choose k of the </a:t>
              </a:r>
              <a:r>
                <a:rPr lang="ja-JP" altLang="en-US" sz="1800"/>
                <a:t>“</a:t>
              </a:r>
              <a:r>
                <a:rPr lang="en-US" altLang="ja-JP" sz="1800"/>
                <a:t>nearest</a:t>
              </a:r>
              <a:r>
                <a:rPr lang="ja-JP" altLang="en-US" sz="1800"/>
                <a:t>”</a:t>
              </a:r>
              <a:r>
                <a:rPr lang="en-US" altLang="ja-JP" sz="1800"/>
                <a:t> records</a:t>
              </a:r>
              <a:endParaRPr lang="en-US" altLang="zh-CN" sz="18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E6B94466-DC29-495F-B576-B51C5A3A69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880"/>
              <a:ext cx="2016" cy="480"/>
              <a:chOff x="2544" y="2880"/>
              <a:chExt cx="2016" cy="480"/>
            </a:xfrm>
          </p:grpSpPr>
          <p:sp>
            <p:nvSpPr>
              <p:cNvPr id="25" name="Line 25">
                <a:extLst>
                  <a:ext uri="{FF2B5EF4-FFF2-40B4-BE49-F238E27FC236}">
                    <a16:creationId xmlns:a16="http://schemas.microsoft.com/office/drawing/2014/main" id="{5A78ED2A-A544-435A-A938-6FE5B1E95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Line 26">
                <a:extLst>
                  <a:ext uri="{FF2B5EF4-FFF2-40B4-BE49-F238E27FC236}">
                    <a16:creationId xmlns:a16="http://schemas.microsoft.com/office/drawing/2014/main" id="{328196FE-47C9-4686-B0DE-976C4AFEB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56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1226E24-4093-49AC-B162-AE7F97FA6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燃烧吧！大脑！</a:t>
            </a:r>
          </a:p>
        </p:txBody>
      </p:sp>
    </p:spTree>
    <p:extLst>
      <p:ext uri="{BB962C8B-B14F-4D97-AF65-F5344CB8AC3E}">
        <p14:creationId xmlns:p14="http://schemas.microsoft.com/office/powerpoint/2010/main" val="110414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0E1AC-912E-4640-A476-CAC9B89A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8" y="389744"/>
            <a:ext cx="6453318" cy="22216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EB3A1F-0546-4A11-8D03-145E8D6B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61" y="3016112"/>
            <a:ext cx="5964091" cy="2680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60BB1-0586-431D-B526-0A3FAF901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52" y="4246623"/>
            <a:ext cx="5058779" cy="21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DB8217-A79F-4352-BA9A-9BA2D58A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2" y="371048"/>
            <a:ext cx="5369028" cy="1967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B874B-FA51-4E61-90BB-684202FA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52" y="2589096"/>
            <a:ext cx="5961358" cy="21477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DDBE19-D7E6-4D50-8EB3-610BED8D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537" y="3032072"/>
            <a:ext cx="5102184" cy="1929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7F8D913-09D4-4A85-B809-32BBFE44B1BC}"/>
              </a:ext>
            </a:extLst>
          </p:cNvPr>
          <p:cNvSpPr txBox="1"/>
          <p:nvPr/>
        </p:nvSpPr>
        <p:spPr>
          <a:xfrm>
            <a:off x="2638269" y="5456420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直接归并求去中位数？ </a:t>
            </a:r>
            <a:endParaRPr lang="en-US" altLang="zh-CN" sz="2400" b="1" dirty="0"/>
          </a:p>
          <a:p>
            <a:r>
              <a:rPr lang="zh-CN" altLang="en-US" sz="2400" b="1" dirty="0"/>
              <a:t>复杂度为</a:t>
            </a:r>
            <a:r>
              <a:rPr lang="en-US" altLang="zh-CN" sz="2400" b="1" dirty="0"/>
              <a:t>O(</a:t>
            </a:r>
            <a:r>
              <a:rPr lang="en-US" altLang="zh-CN" sz="2400" b="1" dirty="0" err="1"/>
              <a:t>m+n</a:t>
            </a:r>
            <a:r>
              <a:rPr lang="en-US" altLang="zh-CN" sz="2400" b="1" dirty="0"/>
              <a:t>), m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分别是两个数组的长度。</a:t>
            </a:r>
          </a:p>
        </p:txBody>
      </p:sp>
    </p:spTree>
    <p:extLst>
      <p:ext uri="{BB962C8B-B14F-4D97-AF65-F5344CB8AC3E}">
        <p14:creationId xmlns:p14="http://schemas.microsoft.com/office/powerpoint/2010/main" val="30485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FCB909-626B-4D3A-9A8A-5B58DCB4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3" y="467586"/>
            <a:ext cx="5592655" cy="6049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879AA2-A545-4FBB-BCD4-50E3F673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29" y="467586"/>
            <a:ext cx="5503037" cy="59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1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E941C0-F8CF-4CEA-97C8-D18D975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97" y="423472"/>
            <a:ext cx="6146644" cy="601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344003-0280-4E11-8CE8-E2384AE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0" y="397241"/>
            <a:ext cx="5545832" cy="46244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C0AF34-307B-4BDC-AC7D-75C02584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7241"/>
            <a:ext cx="5665549" cy="3800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C928F1-BE1E-41FA-A260-F8C7AFAC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172" y="4287242"/>
            <a:ext cx="4896427" cy="21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5203B2-8101-4ED0-87AB-D89DCC94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66" y="3927423"/>
            <a:ext cx="3684453" cy="2465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946D6F-2F59-4557-8B42-40F94B2A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7" y="464695"/>
            <a:ext cx="5404736" cy="3308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F67BFB-421E-4E03-83D3-DC66A8953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98" y="464695"/>
            <a:ext cx="5608070" cy="32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6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B88FBBA-D68B-40EA-995C-94FE328D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1" y="320948"/>
            <a:ext cx="4636001" cy="6216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90A560-A0A2-4C71-A695-DFBF45FA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7" y="505918"/>
            <a:ext cx="5830112" cy="21815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99942D-48B5-43F4-A590-0E885E3F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67" y="2990984"/>
            <a:ext cx="5830112" cy="34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53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47_TF56410444.potx" id="{B7366D43-3606-4A69-B5DE-5B41DECDEEC0}" vid="{BB120CEC-A989-4AF1-952A-762C102269E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{F69ECFF7-BFE8-48BF-98EB-ABE94501DB35}tf56410444_win32</Template>
  <TotalTime>151</TotalTime>
  <Words>318</Words>
  <Application>Microsoft Office PowerPoint</Application>
  <PresentationFormat>宽屏</PresentationFormat>
  <Paragraphs>25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Hannotate SC Regular</vt:lpstr>
      <vt:lpstr>HanziPen SC Regular</vt:lpstr>
      <vt:lpstr>Microsoft YaHei UI</vt:lpstr>
      <vt:lpstr>华文仿宋</vt:lpstr>
      <vt:lpstr>Arial</vt:lpstr>
      <vt:lpstr>Avenir Next LT Pro</vt:lpstr>
      <vt:lpstr>Avenir Next LT Pro Light</vt:lpstr>
      <vt:lpstr>Calibri</vt:lpstr>
      <vt:lpstr>Garamond</vt:lpstr>
      <vt:lpstr>SavonVTI</vt:lpstr>
      <vt:lpstr>分治法 活学活用</vt:lpstr>
      <vt:lpstr>给定两个升序数组，如何找出这两个数组归并后的新升序数组的中位数？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在一个无序数组里有99个不重复的正整数，范围是1~100，唯独缺少1个数，这个数在1~100之间的整数。 如何找出这个缺失的整数？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某个农场里，农场主饲养了很多动物。某天，农场主的女儿拿着一个塑料动物（塑料小黄鸭）问农场主：“爸爸，这是什么动物？”农场主没有直接回答，而是提示他的女儿：“农场里有鸡、鸭、鹅、鸟、牛、马、羊、狗、猫，每种动物都有10只左右，你能根据这些动物确定你手里的塑料动物是什么吗？” 请根据以上对话，编写一个算法，帮助农场主的小女儿确定拿着的塑料动物是小黄鸭吗？</vt:lpstr>
      <vt:lpstr>Nearest Neighbor Classifiers</vt:lpstr>
      <vt:lpstr>燃烧吧！大脑！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分治法 活学活用</dc:title>
  <dc:creator>yyxxyy</dc:creator>
  <cp:lastModifiedBy>yyxxyy</cp:lastModifiedBy>
  <cp:revision>16</cp:revision>
  <dcterms:created xsi:type="dcterms:W3CDTF">2022-10-11T13:59:06Z</dcterms:created>
  <dcterms:modified xsi:type="dcterms:W3CDTF">2022-10-11T16:31:02Z</dcterms:modified>
</cp:coreProperties>
</file>